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Economica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slide" Target="slides/slide15.xml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Economica-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Economica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8340b9c2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b8340b9c2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c020e40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c020e40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c020e403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c020e403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b8340b9c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b8340b9c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b8340b9c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b8340b9c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b8340b9c2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b8340b9c2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c20ac0e91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c20ac0e91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c020e403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c020e40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b8340b9c2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b8340b9c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8340b9c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8340b9c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b8340b9c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b8340b9c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b8340b9c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b8340b9c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b8340b9c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b8340b9c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c20ac0e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c20ac0e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c1c68696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c1c68696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b8340b9c2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b8340b9c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b8340b9c2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b8340b9c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b8340b9c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b8340b9c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bca1d3a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bca1d3a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b8340b9c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b8340b9c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b8340b9c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b8340b9c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b8340b9c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b8340b9c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b8340b9c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b8340b9c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b8340b9c2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b8340b9c2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hyperlink" Target="https://public.roboflow.com/object-detection/american-sign-language-letters" TargetMode="External"/><Relationship Id="rId5" Type="http://schemas.openxmlformats.org/officeDocument/2006/relationships/hyperlink" Target="https://www.kaggle.com/grassknoted/asl-alphabet" TargetMode="External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10.jpg"/><Relationship Id="rId7" Type="http://schemas.openxmlformats.org/officeDocument/2006/relationships/image" Target="../media/image4.jp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Relationship Id="rId4" Type="http://schemas.openxmlformats.org/officeDocument/2006/relationships/image" Target="../media/image34.jp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fastai/fastbook" TargetMode="External"/><Relationship Id="rId4" Type="http://schemas.openxmlformats.org/officeDocument/2006/relationships/hyperlink" Target="https://course.fast.ai/video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2741325"/>
            <a:ext cx="3054600" cy="77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ASL detector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548200"/>
            <a:ext cx="3054600" cy="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Patricia Cuesta Ruiz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Laura Mambrilla Moreno</a:t>
            </a: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3025600" y="847575"/>
            <a:ext cx="305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Economica"/>
                <a:ea typeface="Economica"/>
                <a:cs typeface="Economica"/>
                <a:sym typeface="Economica"/>
              </a:rPr>
              <a:t>Práctica final de Visión Artificial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latin typeface="Economica"/>
                <a:ea typeface="Economica"/>
                <a:cs typeface="Economica"/>
                <a:sym typeface="Economica"/>
              </a:rPr>
              <a:t>2021-2022</a:t>
            </a:r>
            <a:endParaRPr sz="19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50" y="1617075"/>
            <a:ext cx="2469500" cy="11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Entorno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138500" y="3094975"/>
            <a:ext cx="2200500" cy="1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17"/>
              <a:t>Google Colab</a:t>
            </a:r>
            <a:endParaRPr b="1" sz="1517"/>
          </a:p>
          <a:p>
            <a:pPr indent="-2873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 sz="1000"/>
              <a:t>Permite programar en Python de forma dinámica.</a:t>
            </a:r>
            <a:endParaRPr sz="1000"/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000"/>
              <a:t>No requiere configuración.</a:t>
            </a:r>
            <a:endParaRPr sz="1000"/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000"/>
              <a:t>Da a</a:t>
            </a:r>
            <a:r>
              <a:rPr lang="es" sz="1000"/>
              <a:t>cceso gratuito a GPUs.</a:t>
            </a:r>
            <a:endParaRPr sz="1000"/>
          </a:p>
          <a:p>
            <a:pPr indent="-2873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1000"/>
              <a:t>Permite compartir contenido fácilmente.</a:t>
            </a:r>
            <a:endParaRPr sz="1300"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7248" l="0" r="0" t="16840"/>
          <a:stretch/>
        </p:blipFill>
        <p:spPr>
          <a:xfrm>
            <a:off x="171950" y="1299950"/>
            <a:ext cx="2133600" cy="14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025" y="1300600"/>
            <a:ext cx="1258050" cy="14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2512700" y="3094975"/>
            <a:ext cx="2084700" cy="1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Jupyter Notebooks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Permite desarrollar código en Python de manera dinámica, integrando bloques de texto, gráficas o imágenes.</a:t>
            </a:r>
            <a:endParaRPr sz="1000"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7712" y="1329287"/>
            <a:ext cx="1406276" cy="140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6400" y="1442500"/>
            <a:ext cx="2359773" cy="11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4665300" y="3094975"/>
            <a:ext cx="1931100" cy="16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Python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Lenguaje multiparadigma.</a:t>
            </a:r>
            <a:endParaRPr sz="1000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6810750" y="3073525"/>
            <a:ext cx="1931100" cy="13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Anaconda</a:t>
            </a:r>
            <a:endParaRPr b="1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s" sz="1000"/>
              <a:t>Utilizado para crear entornos virtuales en Python.</a:t>
            </a:r>
            <a:endParaRPr sz="1000"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Librerías</a:t>
            </a:r>
            <a:endParaRPr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490" y="851812"/>
            <a:ext cx="3761026" cy="395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Transfer Learning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Redes neuronales entrenadas anteriormente.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150" y="2214225"/>
            <a:ext cx="3937926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150" y="1942988"/>
            <a:ext cx="3201276" cy="21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Obtención del dataset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32186" l="6181" r="7612" t="28983"/>
          <a:stretch/>
        </p:blipFill>
        <p:spPr>
          <a:xfrm>
            <a:off x="2752325" y="2896123"/>
            <a:ext cx="3639325" cy="9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1226550" y="3996275"/>
            <a:ext cx="6690900" cy="5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4"/>
              </a:rPr>
              <a:t>https://public.roboflow.com/object-detection/american-sign-language-letters</a:t>
            </a:r>
            <a:endParaRPr sz="1400"/>
          </a:p>
        </p:txBody>
      </p:sp>
      <p:sp>
        <p:nvSpPr>
          <p:cNvPr id="172" name="Google Shape;172;p25"/>
          <p:cNvSpPr txBox="1"/>
          <p:nvPr/>
        </p:nvSpPr>
        <p:spPr>
          <a:xfrm>
            <a:off x="2364000" y="2371650"/>
            <a:ext cx="44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https://www.kaggle.com/grassknoted/asl-alphabet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8649" y="1271500"/>
            <a:ext cx="2526650" cy="9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8. Tratamiento de datos</a:t>
            </a:r>
            <a:endParaRPr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525" y="3091700"/>
            <a:ext cx="1254700" cy="1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4400" y="3091675"/>
            <a:ext cx="1254700" cy="1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4850" y="3091675"/>
            <a:ext cx="1254700" cy="1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650" y="1464038"/>
            <a:ext cx="1254700" cy="12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6676" y="1464038"/>
            <a:ext cx="1254700" cy="125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8">
            <a:alphaModFix/>
          </a:blip>
          <a:srcRect b="2459" l="1401" r="38455" t="2192"/>
          <a:stretch/>
        </p:blipFill>
        <p:spPr>
          <a:xfrm>
            <a:off x="429100" y="1302625"/>
            <a:ext cx="2993649" cy="31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9. Ajuste de la red utilizada</a:t>
            </a:r>
            <a:endParaRPr/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311700" y="1225225"/>
            <a:ext cx="5343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ResNet 50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¿Congelar los pesos?</a:t>
            </a:r>
            <a:endParaRPr/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492075" y="1683875"/>
            <a:ext cx="4101601" cy="177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225" y="2154225"/>
            <a:ext cx="1943226" cy="19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10. Desarrollo</a:t>
            </a:r>
            <a:endParaRPr/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17248" l="0" r="0" t="16840"/>
          <a:stretch/>
        </p:blipFill>
        <p:spPr>
          <a:xfrm>
            <a:off x="1350475" y="1351400"/>
            <a:ext cx="1999950" cy="1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75" y="1519275"/>
            <a:ext cx="2459451" cy="18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9250" y="1136525"/>
            <a:ext cx="794025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4125" y="730475"/>
            <a:ext cx="1847619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3223" y="1722600"/>
            <a:ext cx="1031526" cy="4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8600" y="3698750"/>
            <a:ext cx="2391822" cy="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9">
            <a:alphaModFix/>
          </a:blip>
          <a:srcRect b="32186" l="6181" r="7612" t="28983"/>
          <a:stretch/>
        </p:blipFill>
        <p:spPr>
          <a:xfrm>
            <a:off x="5029100" y="3735900"/>
            <a:ext cx="2952650" cy="7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1250" y="3947062"/>
            <a:ext cx="957024" cy="4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11. </a:t>
            </a:r>
            <a:r>
              <a:rPr lang="es"/>
              <a:t>Resultados</a:t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Error Cuadrático Medio.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Errores en letras similares.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Errores en letras con movimiento.</a:t>
            </a:r>
            <a:endParaRPr/>
          </a:p>
        </p:txBody>
      </p:sp>
      <p:sp>
        <p:nvSpPr>
          <p:cNvPr id="215" name="Google Shape;2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3966" y="315925"/>
            <a:ext cx="1948522" cy="2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4175" y="315925"/>
            <a:ext cx="1680200" cy="22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101" y="2630326"/>
            <a:ext cx="1860850" cy="18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5592598" y="267630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</a:t>
            </a:r>
            <a:endParaRPr/>
          </a:p>
        </p:txBody>
      </p:sp>
      <p:sp>
        <p:nvSpPr>
          <p:cNvPr id="220" name="Google Shape;220;p29"/>
          <p:cNvSpPr txBox="1"/>
          <p:nvPr/>
        </p:nvSpPr>
        <p:spPr>
          <a:xfrm>
            <a:off x="7618635" y="2630325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1539885" y="429630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</a:t>
            </a:r>
            <a:endParaRPr/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9538" y="2630325"/>
            <a:ext cx="1860850" cy="18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3544310" y="4296300"/>
            <a:ext cx="3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Z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9762" y="3030525"/>
            <a:ext cx="2108863" cy="1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Ideas descartadas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12. Otras librerías</a:t>
            </a:r>
            <a:endParaRPr/>
          </a:p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7" name="Google Shape;237;p31"/>
          <p:cNvPicPr preferRelativeResize="0"/>
          <p:nvPr/>
        </p:nvPicPr>
        <p:blipFill rotWithShape="1">
          <a:blip r:embed="rId3">
            <a:alphaModFix/>
          </a:blip>
          <a:srcRect b="8199" l="0" r="0" t="12188"/>
          <a:stretch/>
        </p:blipFill>
        <p:spPr>
          <a:xfrm>
            <a:off x="2373600" y="1461675"/>
            <a:ext cx="4396800" cy="262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ASL detector</a:t>
            </a:r>
            <a:endParaRPr/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4939500" y="242125"/>
            <a:ext cx="3837000" cy="41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02122"/>
                </a:solidFill>
              </a:rPr>
              <a:t>Introducción: ASL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Lenguas de señas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ASL 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Problema y solución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02122"/>
                </a:solidFill>
              </a:rPr>
              <a:t>ASL detector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Entorno 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Librerías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Transfer learning 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Obtención del dataset 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Tratamiento de datos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Ajuste de la red utilizada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Desarrollo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Resultados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02122"/>
                </a:solidFill>
              </a:rPr>
              <a:t>Ideas descartadas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Otras librerías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Captura de imágenes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02122"/>
                </a:solidFill>
              </a:rPr>
              <a:t>Conclusiones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Conclusiones</a:t>
            </a:r>
            <a:endParaRPr>
              <a:solidFill>
                <a:srgbClr val="20212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02122"/>
                </a:solidFill>
              </a:rPr>
              <a:t>Bibliografía</a:t>
            </a:r>
            <a:endParaRPr>
              <a:solidFill>
                <a:srgbClr val="202122"/>
              </a:solidFill>
            </a:endParaRPr>
          </a:p>
          <a:p>
            <a:pPr indent="-282892" lvl="0" marL="457200" rtl="0" algn="l">
              <a:spcBef>
                <a:spcPts val="1200"/>
              </a:spcBef>
              <a:spcAft>
                <a:spcPts val="0"/>
              </a:spcAft>
              <a:buClr>
                <a:srgbClr val="202122"/>
              </a:buClr>
              <a:buSzPct val="100000"/>
              <a:buAutoNum type="arabicPeriod"/>
            </a:pPr>
            <a:r>
              <a:rPr lang="es">
                <a:solidFill>
                  <a:srgbClr val="202122"/>
                </a:solidFill>
              </a:rPr>
              <a:t>Bibliografía</a:t>
            </a:r>
            <a:endParaRPr>
              <a:solidFill>
                <a:srgbClr val="202122"/>
              </a:solidFill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13. Creación de un dataset manualmente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Librerías: cv2 y mediapipe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840" y="2068100"/>
            <a:ext cx="2176310" cy="2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725" y="2068100"/>
            <a:ext cx="2511125" cy="25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800" y="2068100"/>
            <a:ext cx="2598475" cy="25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88" y="280687"/>
            <a:ext cx="5761625" cy="458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259" name="Google Shape;25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14. Conclusiones</a:t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Dataset con más de 1700 imágenes y más variedad.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Letras que no se parecen a otras realiza buena clasificación.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"/>
              <a:t>Siguiente paso → robustez del modelo.</a:t>
            </a:r>
            <a:endParaRPr/>
          </a:p>
        </p:txBody>
      </p:sp>
      <p:sp>
        <p:nvSpPr>
          <p:cNvPr id="266" name="Google Shape;26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272" name="Google Shape;27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fastbook/</a:t>
            </a:r>
            <a:r>
              <a:rPr i="1"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at</a:t>
            </a:r>
            <a:r>
              <a:rPr i="1"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master · fastai/fastbook · GitHub</a:t>
            </a: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(Available at: </a:t>
            </a:r>
            <a:r>
              <a:rPr lang="es" sz="16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https://github.com/fastai/fastbook</a:t>
            </a: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i="1"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Fast AI Video Viewer</a:t>
            </a: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(Available at: </a:t>
            </a:r>
            <a:r>
              <a:rPr lang="es" sz="16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https://course.fast.ai/videos/</a:t>
            </a:r>
            <a:r>
              <a:rPr lang="es" sz="16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8" name="Google Shape;27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15. Bibliografía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 ASL</a:t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</a:t>
            </a:r>
            <a:r>
              <a:rPr lang="es"/>
              <a:t>Lenguas de señas 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225225"/>
            <a:ext cx="5174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438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 sz="2135"/>
              <a:t>Lengua de señas:</a:t>
            </a:r>
            <a:endParaRPr sz="2135"/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americana (</a:t>
            </a:r>
            <a:r>
              <a:rPr b="1" lang="es"/>
              <a:t>ASL</a:t>
            </a:r>
            <a:r>
              <a:rPr lang="es"/>
              <a:t>, American Sign Language)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mexicana (LSM)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francesa (LSF)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italiana (LIS)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de Irlanda (IRSL)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española (LSE)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catalana (LSC)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británica (BSL)de Nueva Zelanda (NZSL)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de Irlanda del Norte (NIRSL)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alemana (DGS),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de la Suiza alemana (DSGS)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austríaca (ÖGS)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s"/>
              <a:t>de señas israelí (ISL)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550" y="1918700"/>
            <a:ext cx="2762250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ASL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25225"/>
            <a:ext cx="4363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~ 1 millón de hablantes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Estados Unidos, Canadá, México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Filipinas, Malasia, China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República Dominicana, El Salvador, Haití, Puerto Rico, Costa 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Costa de Marfil, Burkina Faso, Ghana, Togo, Benín, Nigeria, Chad, Gabón, Congo-Kinsasa, República Centroafricana, Mauritania, Kenia, Madagascar y Zimbabue</a:t>
            </a:r>
            <a:endParaRPr sz="12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050" y="597125"/>
            <a:ext cx="2610001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7558" l="0" r="0" t="3738"/>
          <a:stretch/>
        </p:blipFill>
        <p:spPr>
          <a:xfrm>
            <a:off x="716250" y="652350"/>
            <a:ext cx="7711498" cy="40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Problema y solución: ASL detector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3168150" y="2375988"/>
            <a:ext cx="21786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PROBLEMA de comunicación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38975" y="280272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Desconocimiento del ASL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538975" y="1896425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Amplia expansión de ASL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0" name="Google Shape;110;p19"/>
          <p:cNvCxnSpPr>
            <a:stCxn id="107" idx="1"/>
            <a:endCxn id="108" idx="3"/>
          </p:cNvCxnSpPr>
          <p:nvPr/>
        </p:nvCxnSpPr>
        <p:spPr>
          <a:xfrm flipH="1">
            <a:off x="2559450" y="2638638"/>
            <a:ext cx="608700" cy="426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9"/>
          <p:cNvCxnSpPr>
            <a:stCxn id="107" idx="1"/>
            <a:endCxn id="109" idx="3"/>
          </p:cNvCxnSpPr>
          <p:nvPr/>
        </p:nvCxnSpPr>
        <p:spPr>
          <a:xfrm rot="10800000">
            <a:off x="2559450" y="2158938"/>
            <a:ext cx="608700" cy="4797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50" y="1588188"/>
            <a:ext cx="2804032" cy="2181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</a:t>
            </a:r>
            <a:r>
              <a:rPr lang="es"/>
              <a:t>Problema y solución: </a:t>
            </a:r>
            <a:r>
              <a:rPr lang="es"/>
              <a:t>ASL detector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6507025" y="2372701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B61249"/>
          </a:solidFill>
          <a:ln cap="flat" cmpd="sng" w="9525">
            <a:solidFill>
              <a:srgbClr val="B612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COMUNICACIÓN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539650" y="2786388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Desconocimiento del ASL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539650" y="1883763"/>
            <a:ext cx="2020500" cy="525300"/>
          </a:xfrm>
          <a:prstGeom prst="roundRect">
            <a:avLst>
              <a:gd fmla="val 16667" name="adj"/>
            </a:avLst>
          </a:prstGeom>
          <a:solidFill>
            <a:srgbClr val="E1165A"/>
          </a:solidFill>
          <a:ln cap="flat" cmpd="sng" w="9525">
            <a:solidFill>
              <a:srgbClr val="E116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Amplia expansión de ASL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2" name="Google Shape;122;p20"/>
          <p:cNvCxnSpPr>
            <a:stCxn id="123" idx="1"/>
            <a:endCxn id="120" idx="3"/>
          </p:cNvCxnSpPr>
          <p:nvPr/>
        </p:nvCxnSpPr>
        <p:spPr>
          <a:xfrm flipH="1">
            <a:off x="2560188" y="2635350"/>
            <a:ext cx="884700" cy="4137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20"/>
          <p:cNvCxnSpPr>
            <a:stCxn id="123" idx="1"/>
            <a:endCxn id="121" idx="3"/>
          </p:cNvCxnSpPr>
          <p:nvPr/>
        </p:nvCxnSpPr>
        <p:spPr>
          <a:xfrm rot="10800000">
            <a:off x="2560188" y="2146350"/>
            <a:ext cx="884700" cy="4890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" name="Google Shape;125;p20"/>
          <p:cNvCxnSpPr>
            <a:stCxn id="123" idx="3"/>
            <a:endCxn id="119" idx="1"/>
          </p:cNvCxnSpPr>
          <p:nvPr/>
        </p:nvCxnSpPr>
        <p:spPr>
          <a:xfrm>
            <a:off x="5880888" y="2635350"/>
            <a:ext cx="626100" cy="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p20"/>
          <p:cNvSpPr/>
          <p:nvPr/>
        </p:nvSpPr>
        <p:spPr>
          <a:xfrm>
            <a:off x="3444888" y="2372700"/>
            <a:ext cx="2436000" cy="525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ASL DETECTOR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998" y="3049048"/>
            <a:ext cx="1976572" cy="15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ASL detector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nuestro hijo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